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2" r:id="rId4"/>
    <p:sldId id="267" r:id="rId5"/>
    <p:sldId id="260" r:id="rId6"/>
    <p:sldId id="273" r:id="rId7"/>
    <p:sldId id="271" r:id="rId8"/>
    <p:sldId id="270" r:id="rId9"/>
    <p:sldId id="27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717"/>
    <a:srgbClr val="6A2214"/>
    <a:srgbClr val="A9361F"/>
    <a:srgbClr val="570F09"/>
    <a:srgbClr val="6F120B"/>
    <a:srgbClr val="DD6D6D"/>
    <a:srgbClr val="B94B2D"/>
    <a:srgbClr val="D05C3C"/>
    <a:srgbClr val="AB1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3" autoAdjust="0"/>
    <p:restoredTop sz="94660"/>
  </p:normalViewPr>
  <p:slideViewPr>
    <p:cSldViewPr snapToGrid="0">
      <p:cViewPr>
        <p:scale>
          <a:sx n="87" d="100"/>
          <a:sy n="87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04D69-85FF-44BE-8D4E-7CBFE1A5F4C4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1CD00-A2EF-4A1B-94C8-EFA21575F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1CD00-A2EF-4A1B-94C8-EFA21575F0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5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A019-CF02-4447-B608-F862114126CE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5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BF21-5533-4A0D-A714-D33BBAB94CF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7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6DDA-3C57-4141-AF8A-F886421D1E30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3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877-9133-4C4A-A1A7-EA71FE742EFF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5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0E1B-D999-4A6D-BDAD-C29EDAC29D3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D1E9-120B-490D-BE6E-FE7AC43AB34F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6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CD43-2CA8-4CB4-BBDA-DBF5E1C8A279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8EDA-19E2-44D7-AEFF-3854A857E603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4265-C584-49B2-A5A8-38801B5F5410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7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FCC4-8423-40CD-82D2-B955091A67C8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0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3780-B657-43A4-B6F6-0A2CD94BDB68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6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570F09"/>
            </a:gs>
            <a:gs pos="44150">
              <a:srgbClr val="772717"/>
            </a:gs>
            <a:gs pos="89000">
              <a:srgbClr val="B94B2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4B0C-30E8-431E-9D4E-70F9A1FEEBAA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5D838-F718-456D-B8C1-BD85C50FE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1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F077-5A24-40E0-B023-E5386BDD8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763739"/>
            <a:ext cx="8229600" cy="1790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Particle Trapping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in M Dwarf Disks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2A4D0-7BC4-4573-9F68-3C166A542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23214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Kevin White</a:t>
            </a:r>
          </a:p>
          <a:p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Steven Desch, Anusha Kalyaan</a:t>
            </a:r>
          </a:p>
          <a:p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2018 Arizona Space Grant Symposium</a:t>
            </a:r>
          </a:p>
          <a:p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4/14/18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77F8B-DCBB-4A7D-A5E7-BF2ADD0AD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798" y="5731688"/>
            <a:ext cx="3190402" cy="7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6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AF47-FF62-45E7-9F94-B455414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348" y="3007367"/>
            <a:ext cx="3153303" cy="70137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9685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AF47-FF62-45E7-9F94-B455414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1" y="369094"/>
            <a:ext cx="8684092" cy="7013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Observation of Gaps in Disks</a:t>
            </a:r>
            <a:endParaRPr lang="en-US" sz="2700" dirty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Image result for HL Tau">
            <a:extLst>
              <a:ext uri="{FF2B5EF4-FFF2-40B4-BE49-F238E27FC236}">
                <a16:creationId xmlns:a16="http://schemas.microsoft.com/office/drawing/2014/main" id="{C554FA5A-42C4-4A1C-ACD6-2EAA79E739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0" y="1075334"/>
            <a:ext cx="4315335" cy="24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9040-4661-451D-B4E1-12AC37EE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2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48A3CE-6C29-4EA4-9A57-B1F570C708CD}"/>
                  </a:ext>
                </a:extLst>
              </p:cNvPr>
              <p:cNvSpPr txBox="1"/>
              <p:nvPr/>
            </p:nvSpPr>
            <p:spPr>
              <a:xfrm>
                <a:off x="4572000" y="1256921"/>
                <a:ext cx="403046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HL Tau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1-2Myr old disk (Brogan et al. 2015)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ALMA imaging shows significant structure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Shows that planet formation can start early 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48A3CE-6C29-4EA4-9A57-B1F570C70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56921"/>
                <a:ext cx="4030462" cy="2031325"/>
              </a:xfrm>
              <a:prstGeom prst="rect">
                <a:avLst/>
              </a:prstGeom>
              <a:blipFill>
                <a:blip r:embed="rId4"/>
                <a:stretch>
                  <a:fillRect l="-908" t="-1802" r="-1815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DF3098-592E-4044-B51C-BF7DF1AF5A79}"/>
              </a:ext>
            </a:extLst>
          </p:cNvPr>
          <p:cNvSpPr txBox="1"/>
          <p:nvPr/>
        </p:nvSpPr>
        <p:spPr>
          <a:xfrm>
            <a:off x="220209" y="3953576"/>
            <a:ext cx="6990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Isotope Reservoirs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Likely that Jupiter formed very early in solar disk (&lt;1Myr)(Kruijer et al. 2017)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Reservoirs of non-carbonaceous and carbonaceous meteorites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Early and rapid growth would have created a large gap in the disk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23707-D222-435D-BA0E-1038C43CB494}"/>
              </a:ext>
            </a:extLst>
          </p:cNvPr>
          <p:cNvSpPr txBox="1"/>
          <p:nvPr/>
        </p:nvSpPr>
        <p:spPr>
          <a:xfrm>
            <a:off x="2568747" y="3544641"/>
            <a:ext cx="20770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(credit ALMA/ESO/NAOJ/NRAO)</a:t>
            </a:r>
          </a:p>
        </p:txBody>
      </p:sp>
    </p:spTree>
    <p:extLst>
      <p:ext uri="{BB962C8B-B14F-4D97-AF65-F5344CB8AC3E}">
        <p14:creationId xmlns:p14="http://schemas.microsoft.com/office/powerpoint/2010/main" val="353770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AF47-FF62-45E7-9F94-B455414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0" y="344273"/>
            <a:ext cx="8621949" cy="7013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Volatile Content of Terrestrial Planets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C7FE-1532-4495-8476-875B0272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937" y="3492963"/>
            <a:ext cx="2667221" cy="336837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Implies –b and –c formed interior to snowline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Still higher wt% water than Earth, suggesting volatile gradient is less sharp in M Dwarf disks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9040-4661-451D-B4E1-12AC37EE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3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30D8D-3D7C-4697-B3BA-FBF03DD2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5"/>
          <a:stretch/>
        </p:blipFill>
        <p:spPr>
          <a:xfrm>
            <a:off x="229735" y="3552976"/>
            <a:ext cx="5742440" cy="3025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8D017-F313-4A9C-B47E-D5159766BB9A}"/>
              </a:ext>
            </a:extLst>
          </p:cNvPr>
          <p:cNvSpPr txBox="1"/>
          <p:nvPr/>
        </p:nvSpPr>
        <p:spPr>
          <a:xfrm>
            <a:off x="4336063" y="6538913"/>
            <a:ext cx="1697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(credit Cal-Tech JPL/NASA)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9E56B-52D6-4FEE-8EC4-20213A79DEB3}"/>
              </a:ext>
            </a:extLst>
          </p:cNvPr>
          <p:cNvSpPr txBox="1"/>
          <p:nvPr/>
        </p:nvSpPr>
        <p:spPr>
          <a:xfrm>
            <a:off x="532659" y="1198485"/>
            <a:ext cx="830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Volatile content influenced by where a planet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Snowlines form boundary beyond which water is 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Inner solar system is water-poor, outer is water-rich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Earth is ≤0.1wt% water (Mottl et al.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Planets around TRAPPIST-1 have resonant orbits (Gillon et al. 2016, 2017)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Implies they migrated inwards to their present orbits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TRAPPIST-b and -c are likely ~7wt% water, while planets d-h are &gt;50wt% (Unterborn et al. 2018, in review)</a:t>
            </a:r>
          </a:p>
        </p:txBody>
      </p:sp>
    </p:spTree>
    <p:extLst>
      <p:ext uri="{BB962C8B-B14F-4D97-AF65-F5344CB8AC3E}">
        <p14:creationId xmlns:p14="http://schemas.microsoft.com/office/powerpoint/2010/main" val="64311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AF47-FF62-45E7-9F94-B455414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0" y="344273"/>
            <a:ext cx="8666338" cy="7013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Particle Trapping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9040-4661-451D-B4E1-12AC37EE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4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C2D1946-E0DE-4BF0-A145-7486426B0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8961" y="1418939"/>
                <a:ext cx="3715186" cy="5094785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Once a planet reaches pebble isolation mass, it carves out a gap in the disk</a:t>
                </a:r>
              </a:p>
              <a:p>
                <a:r>
                  <a:rPr lang="en-US" sz="1800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Normally, particles drift toward negative gradient in a disk</a:t>
                </a:r>
              </a:p>
              <a:p>
                <a:r>
                  <a:rPr lang="en-US" sz="1800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Gap changes pressure gradient in the disk</a:t>
                </a:r>
              </a:p>
              <a:p>
                <a:r>
                  <a:rPr lang="en-US" sz="1800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Particles accumulate just outside gap from drift</a:t>
                </a:r>
              </a:p>
              <a:p>
                <a:r>
                  <a:rPr lang="en-US" sz="1800" dirty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Particles diffuse out of pressure bump, too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𝑝𝑎𝑟𝑡</m:t>
                            </m:r>
                            <m:r>
                              <a:rPr lang="en-US" sz="1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𝑝𝑎𝑟𝑡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𝑑𝑟𝑖𝑓𝑡</m:t>
                            </m:r>
                          </m:sub>
                        </m:sSub>
                      </m:den>
                    </m:f>
                    <m:r>
                      <a:rPr lang="en-US" sz="180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∝∆</m:t>
                    </m:r>
                    <m:r>
                      <a:rPr lang="en-US" sz="1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800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C2D1946-E0DE-4BF0-A145-7486426B0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8961" y="1418939"/>
                <a:ext cx="3715186" cy="5094785"/>
              </a:xfrm>
              <a:blipFill>
                <a:blip r:embed="rId2"/>
                <a:stretch>
                  <a:fillRect l="-984" t="-1316" r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7ABBB73-9524-4F31-90AB-F4C0D0AD41A2}"/>
              </a:ext>
            </a:extLst>
          </p:cNvPr>
          <p:cNvGrpSpPr/>
          <p:nvPr/>
        </p:nvGrpSpPr>
        <p:grpSpPr>
          <a:xfrm>
            <a:off x="220620" y="1583949"/>
            <a:ext cx="5027376" cy="2024333"/>
            <a:chOff x="5700320" y="3987498"/>
            <a:chExt cx="4769144" cy="18736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CADE64-F8AE-4FB5-AC5D-98D489444D2F}"/>
                </a:ext>
              </a:extLst>
            </p:cNvPr>
            <p:cNvSpPr/>
            <p:nvPr/>
          </p:nvSpPr>
          <p:spPr>
            <a:xfrm>
              <a:off x="5700320" y="4655891"/>
              <a:ext cx="578841" cy="5368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A3954A2-9EC3-4A94-ADF8-974A275CAD9C}"/>
                </a:ext>
              </a:extLst>
            </p:cNvPr>
            <p:cNvSpPr/>
            <p:nvPr/>
          </p:nvSpPr>
          <p:spPr>
            <a:xfrm rot="16200000">
              <a:off x="6845417" y="4307747"/>
              <a:ext cx="687897" cy="123318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6472CC-117A-4755-9666-A94BE129C973}"/>
                </a:ext>
              </a:extLst>
            </p:cNvPr>
            <p:cNvSpPr/>
            <p:nvPr/>
          </p:nvSpPr>
          <p:spPr>
            <a:xfrm>
              <a:off x="7986318" y="4806892"/>
              <a:ext cx="226503" cy="23489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0B2A69A8-EF69-42A9-96CD-F6EF741715DC}"/>
                </a:ext>
              </a:extLst>
            </p:cNvPr>
            <p:cNvSpPr/>
            <p:nvPr/>
          </p:nvSpPr>
          <p:spPr>
            <a:xfrm rot="16200000">
              <a:off x="8494485" y="3886197"/>
              <a:ext cx="1873677" cy="207628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B1DC5E-A92D-4168-AC50-4CDF61B4297C}"/>
                </a:ext>
              </a:extLst>
            </p:cNvPr>
            <p:cNvSpPr/>
            <p:nvPr/>
          </p:nvSpPr>
          <p:spPr>
            <a:xfrm>
              <a:off x="8393183" y="4655891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39FB63-F223-4766-AC42-A5AEEB7AC41D}"/>
                </a:ext>
              </a:extLst>
            </p:cNvPr>
            <p:cNvSpPr/>
            <p:nvPr/>
          </p:nvSpPr>
          <p:spPr>
            <a:xfrm>
              <a:off x="8393183" y="4794949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A0C7558-810A-4BDC-8402-B1649ADE3B19}"/>
                </a:ext>
              </a:extLst>
            </p:cNvPr>
            <p:cNvSpPr/>
            <p:nvPr/>
          </p:nvSpPr>
          <p:spPr>
            <a:xfrm>
              <a:off x="8212973" y="5012001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D4FD9FC-B1F3-47F9-A201-0227418B4604}"/>
                </a:ext>
              </a:extLst>
            </p:cNvPr>
            <p:cNvSpPr/>
            <p:nvPr/>
          </p:nvSpPr>
          <p:spPr>
            <a:xfrm>
              <a:off x="8472184" y="4924337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EE7B04-0ACC-495C-B923-D251A11CD234}"/>
                </a:ext>
              </a:extLst>
            </p:cNvPr>
            <p:cNvSpPr/>
            <p:nvPr/>
          </p:nvSpPr>
          <p:spPr>
            <a:xfrm>
              <a:off x="8488963" y="4725940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85A79B-C1DC-434A-BD79-4581596077EB}"/>
                </a:ext>
              </a:extLst>
            </p:cNvPr>
            <p:cNvSpPr/>
            <p:nvPr/>
          </p:nvSpPr>
          <p:spPr>
            <a:xfrm>
              <a:off x="8400880" y="5035070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D2CE336-51E0-4F3E-9D30-9D48DF2E57B6}"/>
                </a:ext>
              </a:extLst>
            </p:cNvPr>
            <p:cNvSpPr/>
            <p:nvPr/>
          </p:nvSpPr>
          <p:spPr>
            <a:xfrm>
              <a:off x="9299538" y="4638276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4173FA-DE30-489C-B207-1BA027004311}"/>
                </a:ext>
              </a:extLst>
            </p:cNvPr>
            <p:cNvSpPr/>
            <p:nvPr/>
          </p:nvSpPr>
          <p:spPr>
            <a:xfrm>
              <a:off x="8141509" y="4556693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D45B22F-89F4-4D46-B0B8-0F03C7DF5549}"/>
                </a:ext>
              </a:extLst>
            </p:cNvPr>
            <p:cNvSpPr/>
            <p:nvPr/>
          </p:nvSpPr>
          <p:spPr>
            <a:xfrm>
              <a:off x="8574939" y="4509525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A11FE1-9F51-4222-9954-A1CF5C0EF558}"/>
                </a:ext>
              </a:extLst>
            </p:cNvPr>
            <p:cNvSpPr/>
            <p:nvPr/>
          </p:nvSpPr>
          <p:spPr>
            <a:xfrm>
              <a:off x="8615480" y="5180403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BED0942-616B-45FA-965E-9D1040FEE444}"/>
                </a:ext>
              </a:extLst>
            </p:cNvPr>
            <p:cNvSpPr/>
            <p:nvPr/>
          </p:nvSpPr>
          <p:spPr>
            <a:xfrm>
              <a:off x="8393183" y="5203894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A5AFDF-12ED-44C5-AEAC-2C9DD0F2B46C}"/>
                </a:ext>
              </a:extLst>
            </p:cNvPr>
            <p:cNvSpPr/>
            <p:nvPr/>
          </p:nvSpPr>
          <p:spPr>
            <a:xfrm>
              <a:off x="8394577" y="4455600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25B5545-9E63-4D5E-8D8B-A523008779ED}"/>
                </a:ext>
              </a:extLst>
            </p:cNvPr>
            <p:cNvSpPr/>
            <p:nvPr/>
          </p:nvSpPr>
          <p:spPr>
            <a:xfrm>
              <a:off x="7722061" y="4600525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E6DED9-A4DC-4CBB-A724-03A18763C4D8}"/>
                </a:ext>
              </a:extLst>
            </p:cNvPr>
            <p:cNvSpPr/>
            <p:nvPr/>
          </p:nvSpPr>
          <p:spPr>
            <a:xfrm>
              <a:off x="7746177" y="4793584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5CC581A-E7F5-4237-95CA-5BB752DCBA7D}"/>
                </a:ext>
              </a:extLst>
            </p:cNvPr>
            <p:cNvSpPr/>
            <p:nvPr/>
          </p:nvSpPr>
          <p:spPr>
            <a:xfrm>
              <a:off x="7722061" y="4991238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6595F6-2804-4174-BE54-D06098B1614B}"/>
                </a:ext>
              </a:extLst>
            </p:cNvPr>
            <p:cNvSpPr/>
            <p:nvPr/>
          </p:nvSpPr>
          <p:spPr>
            <a:xfrm>
              <a:off x="7780445" y="5118117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4D7D83-8CB0-44E7-9A30-297531A412DF}"/>
                </a:ext>
              </a:extLst>
            </p:cNvPr>
            <p:cNvSpPr/>
            <p:nvPr/>
          </p:nvSpPr>
          <p:spPr>
            <a:xfrm>
              <a:off x="7913435" y="4674032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1F59A16-9F11-487E-B9CF-A4022CCBC75B}"/>
                </a:ext>
              </a:extLst>
            </p:cNvPr>
            <p:cNvSpPr/>
            <p:nvPr/>
          </p:nvSpPr>
          <p:spPr>
            <a:xfrm>
              <a:off x="7535926" y="4714423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6AE43A-D40A-4B43-955B-D2248BDF5ED7}"/>
                </a:ext>
              </a:extLst>
            </p:cNvPr>
            <p:cNvSpPr/>
            <p:nvPr/>
          </p:nvSpPr>
          <p:spPr>
            <a:xfrm>
              <a:off x="7499751" y="5012001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6CD42B3-110F-4311-BE09-B06648E56F80}"/>
                </a:ext>
              </a:extLst>
            </p:cNvPr>
            <p:cNvSpPr/>
            <p:nvPr/>
          </p:nvSpPr>
          <p:spPr>
            <a:xfrm>
              <a:off x="8861737" y="4697828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F94DC52-494B-4806-BCAD-1E7922876440}"/>
                </a:ext>
              </a:extLst>
            </p:cNvPr>
            <p:cNvSpPr/>
            <p:nvPr/>
          </p:nvSpPr>
          <p:spPr>
            <a:xfrm>
              <a:off x="9143291" y="5160373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B4CDB16-BC06-40E6-AEBC-0ADF5AB3B8E4}"/>
                </a:ext>
              </a:extLst>
            </p:cNvPr>
            <p:cNvSpPr/>
            <p:nvPr/>
          </p:nvSpPr>
          <p:spPr>
            <a:xfrm>
              <a:off x="8051998" y="5192786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EADD22-6CA2-4B05-BFF6-626E4947F740}"/>
                </a:ext>
              </a:extLst>
            </p:cNvPr>
            <p:cNvSpPr/>
            <p:nvPr/>
          </p:nvSpPr>
          <p:spPr>
            <a:xfrm>
              <a:off x="8972004" y="4892040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968EDC4-DD11-489D-88F5-5906DACCDCE0}"/>
                </a:ext>
              </a:extLst>
            </p:cNvPr>
            <p:cNvSpPr/>
            <p:nvPr/>
          </p:nvSpPr>
          <p:spPr>
            <a:xfrm>
              <a:off x="8778727" y="4489590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E44CCE-BC94-48D7-96EE-74252A706D96}"/>
                </a:ext>
              </a:extLst>
            </p:cNvPr>
            <p:cNvSpPr/>
            <p:nvPr/>
          </p:nvSpPr>
          <p:spPr>
            <a:xfrm>
              <a:off x="8930056" y="5291558"/>
              <a:ext cx="83895" cy="876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FFC0DE-6891-4EBC-B56E-6FB2EC35D63E}"/>
                </a:ext>
              </a:extLst>
            </p:cNvPr>
            <p:cNvCxnSpPr>
              <a:stCxn id="37" idx="6"/>
            </p:cNvCxnSpPr>
            <p:nvPr/>
          </p:nvCxnSpPr>
          <p:spPr>
            <a:xfrm>
              <a:off x="8862622" y="4533422"/>
              <a:ext cx="2196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B048B2-118D-4FD9-8531-4E6A16BE495F}"/>
                </a:ext>
              </a:extLst>
            </p:cNvPr>
            <p:cNvCxnSpPr>
              <a:stCxn id="20" idx="6"/>
            </p:cNvCxnSpPr>
            <p:nvPr/>
          </p:nvCxnSpPr>
          <p:spPr>
            <a:xfrm>
              <a:off x="9383433" y="4682108"/>
              <a:ext cx="214138" cy="6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539259F-A683-4C6C-8AAD-B0624BF04332}"/>
                </a:ext>
              </a:extLst>
            </p:cNvPr>
            <p:cNvCxnSpPr>
              <a:cxnSpLocks/>
            </p:cNvCxnSpPr>
            <p:nvPr/>
          </p:nvCxnSpPr>
          <p:spPr>
            <a:xfrm>
              <a:off x="8216155" y="4597190"/>
              <a:ext cx="1287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5D21191-7A31-4385-9E3E-F10B6964B540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8460641" y="4553357"/>
              <a:ext cx="1142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D249767-8410-4484-94EB-2DA8ECBD2119}"/>
                </a:ext>
              </a:extLst>
            </p:cNvPr>
            <p:cNvCxnSpPr>
              <a:cxnSpLocks/>
              <a:stCxn id="16" idx="6"/>
              <a:endCxn id="19" idx="1"/>
            </p:cNvCxnSpPr>
            <p:nvPr/>
          </p:nvCxnSpPr>
          <p:spPr>
            <a:xfrm flipV="1">
              <a:off x="8296868" y="5047908"/>
              <a:ext cx="116298" cy="7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852F552-CBAF-4C16-B80F-117191EF5FCD}"/>
                </a:ext>
              </a:extLst>
            </p:cNvPr>
            <p:cNvCxnSpPr>
              <a:stCxn id="30" idx="2"/>
            </p:cNvCxnSpPr>
            <p:nvPr/>
          </p:nvCxnSpPr>
          <p:spPr>
            <a:xfrm flipH="1" flipV="1">
              <a:off x="7805956" y="4714423"/>
              <a:ext cx="107479" cy="3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944B9DB-90D4-48B5-B7FD-33F6C4498F65}"/>
                </a:ext>
              </a:extLst>
            </p:cNvPr>
            <p:cNvCxnSpPr>
              <a:stCxn id="31" idx="6"/>
            </p:cNvCxnSpPr>
            <p:nvPr/>
          </p:nvCxnSpPr>
          <p:spPr>
            <a:xfrm>
              <a:off x="7619821" y="4758255"/>
              <a:ext cx="155885" cy="3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636504F-3BF4-43E5-826C-3BF38C53C6CC}"/>
                </a:ext>
              </a:extLst>
            </p:cNvPr>
            <p:cNvCxnSpPr>
              <a:stCxn id="29" idx="6"/>
            </p:cNvCxnSpPr>
            <p:nvPr/>
          </p:nvCxnSpPr>
          <p:spPr>
            <a:xfrm flipV="1">
              <a:off x="7864340" y="5160373"/>
              <a:ext cx="132990" cy="15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AF62B44-B99F-47DA-80EE-692C8AA12ACE}"/>
                </a:ext>
              </a:extLst>
            </p:cNvPr>
            <p:cNvCxnSpPr>
              <a:stCxn id="35" idx="2"/>
            </p:cNvCxnSpPr>
            <p:nvPr/>
          </p:nvCxnSpPr>
          <p:spPr>
            <a:xfrm flipH="1">
              <a:off x="7942943" y="5236618"/>
              <a:ext cx="1090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ADB8E1B-9155-43BF-8E4E-1BC99B3A1391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 flipH="1" flipV="1">
              <a:off x="7365535" y="5048357"/>
              <a:ext cx="218111" cy="7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073DF0A-3337-48B9-B17F-40871756EAE0}"/>
                </a:ext>
              </a:extLst>
            </p:cNvPr>
            <p:cNvCxnSpPr>
              <a:stCxn id="33" idx="2"/>
            </p:cNvCxnSpPr>
            <p:nvPr/>
          </p:nvCxnSpPr>
          <p:spPr>
            <a:xfrm flipH="1">
              <a:off x="8610600" y="4741660"/>
              <a:ext cx="251137" cy="18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B4E0A3F-D52D-404D-9D0E-3A33390AD0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8963" y="5218267"/>
              <a:ext cx="1216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4C122AB-20E3-489D-A4A8-651067B5F7E7}"/>
                </a:ext>
              </a:extLst>
            </p:cNvPr>
            <p:cNvCxnSpPr>
              <a:stCxn id="36" idx="2"/>
            </p:cNvCxnSpPr>
            <p:nvPr/>
          </p:nvCxnSpPr>
          <p:spPr>
            <a:xfrm flipH="1" flipV="1">
              <a:off x="8733971" y="4924337"/>
              <a:ext cx="238033" cy="11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BF6AB3C-3802-4F0C-B0AB-1D77DFAA03DD}"/>
                </a:ext>
              </a:extLst>
            </p:cNvPr>
            <p:cNvCxnSpPr>
              <a:stCxn id="34" idx="6"/>
            </p:cNvCxnSpPr>
            <p:nvPr/>
          </p:nvCxnSpPr>
          <p:spPr>
            <a:xfrm flipV="1">
              <a:off x="9227186" y="5203894"/>
              <a:ext cx="204137" cy="3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E219033-9B12-46F8-9432-F7AE13C13F8B}"/>
                </a:ext>
              </a:extLst>
            </p:cNvPr>
            <p:cNvCxnSpPr>
              <a:stCxn id="38" idx="6"/>
            </p:cNvCxnSpPr>
            <p:nvPr/>
          </p:nvCxnSpPr>
          <p:spPr>
            <a:xfrm>
              <a:off x="9013951" y="5335390"/>
              <a:ext cx="171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1CD380D-BDD0-4183-B1D3-9E1615B87206}"/>
                </a:ext>
              </a:extLst>
            </p:cNvPr>
            <p:cNvCxnSpPr/>
            <p:nvPr/>
          </p:nvCxnSpPr>
          <p:spPr>
            <a:xfrm>
              <a:off x="7814337" y="5553512"/>
              <a:ext cx="57322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F6CBA32-C807-4153-AB98-BDCFF43000BF}"/>
                    </a:ext>
                  </a:extLst>
                </p:cNvPr>
                <p:cNvSpPr txBox="1"/>
                <p:nvPr/>
              </p:nvSpPr>
              <p:spPr>
                <a:xfrm>
                  <a:off x="7851319" y="5514475"/>
                  <a:ext cx="485255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32153AB-4EF6-4144-8905-2DEF42EEE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319" y="5514475"/>
                  <a:ext cx="485255" cy="3077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EDE6A7D-55DA-4022-931B-C7B5D2663C7A}"/>
              </a:ext>
            </a:extLst>
          </p:cNvPr>
          <p:cNvCxnSpPr>
            <a:cxnSpLocks/>
          </p:cNvCxnSpPr>
          <p:nvPr/>
        </p:nvCxnSpPr>
        <p:spPr>
          <a:xfrm>
            <a:off x="1147926" y="3792948"/>
            <a:ext cx="0" cy="105425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55004FC-16AE-44D8-B395-2F937E87B09F}"/>
              </a:ext>
            </a:extLst>
          </p:cNvPr>
          <p:cNvCxnSpPr>
            <a:cxnSpLocks/>
          </p:cNvCxnSpPr>
          <p:nvPr/>
        </p:nvCxnSpPr>
        <p:spPr>
          <a:xfrm>
            <a:off x="1138672" y="4847206"/>
            <a:ext cx="399262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3A7402F-C36E-4E69-B4F6-0C60D864F25F}"/>
              </a:ext>
            </a:extLst>
          </p:cNvPr>
          <p:cNvSpPr txBox="1"/>
          <p:nvPr/>
        </p:nvSpPr>
        <p:spPr>
          <a:xfrm>
            <a:off x="784269" y="4135411"/>
            <a:ext cx="27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56FD95-E138-48B0-8BBD-CAF1ECDA0A86}"/>
              </a:ext>
            </a:extLst>
          </p:cNvPr>
          <p:cNvSpPr txBox="1"/>
          <p:nvPr/>
        </p:nvSpPr>
        <p:spPr>
          <a:xfrm>
            <a:off x="2628346" y="4847206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F206072-3259-4A5C-BEDC-B332F5E0C973}"/>
              </a:ext>
            </a:extLst>
          </p:cNvPr>
          <p:cNvSpPr/>
          <p:nvPr/>
        </p:nvSpPr>
        <p:spPr>
          <a:xfrm>
            <a:off x="1331351" y="3866821"/>
            <a:ext cx="3684233" cy="767095"/>
          </a:xfrm>
          <a:custGeom>
            <a:avLst/>
            <a:gdLst>
              <a:gd name="connsiteX0" fmla="*/ 0 w 3684233"/>
              <a:gd name="connsiteY0" fmla="*/ 48003 h 767095"/>
              <a:gd name="connsiteX1" fmla="*/ 541537 w 3684233"/>
              <a:gd name="connsiteY1" fmla="*/ 74636 h 767095"/>
              <a:gd name="connsiteX2" fmla="*/ 976543 w 3684233"/>
              <a:gd name="connsiteY2" fmla="*/ 154535 h 767095"/>
              <a:gd name="connsiteX3" fmla="*/ 1154097 w 3684233"/>
              <a:gd name="connsiteY3" fmla="*/ 154535 h 767095"/>
              <a:gd name="connsiteX4" fmla="*/ 1438182 w 3684233"/>
              <a:gd name="connsiteY4" fmla="*/ 696073 h 767095"/>
              <a:gd name="connsiteX5" fmla="*/ 1855433 w 3684233"/>
              <a:gd name="connsiteY5" fmla="*/ 3615 h 767095"/>
              <a:gd name="connsiteX6" fmla="*/ 3062796 w 3684233"/>
              <a:gd name="connsiteY6" fmla="*/ 438621 h 767095"/>
              <a:gd name="connsiteX7" fmla="*/ 3684233 w 3684233"/>
              <a:gd name="connsiteY7" fmla="*/ 767095 h 76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233" h="767095">
                <a:moveTo>
                  <a:pt x="0" y="48003"/>
                </a:moveTo>
                <a:cubicBezTo>
                  <a:pt x="189390" y="52442"/>
                  <a:pt x="378780" y="56881"/>
                  <a:pt x="541537" y="74636"/>
                </a:cubicBezTo>
                <a:cubicBezTo>
                  <a:pt x="704294" y="92391"/>
                  <a:pt x="874450" y="141219"/>
                  <a:pt x="976543" y="154535"/>
                </a:cubicBezTo>
                <a:cubicBezTo>
                  <a:pt x="1078636" y="167852"/>
                  <a:pt x="1077157" y="64279"/>
                  <a:pt x="1154097" y="154535"/>
                </a:cubicBezTo>
                <a:cubicBezTo>
                  <a:pt x="1231037" y="244791"/>
                  <a:pt x="1321293" y="721226"/>
                  <a:pt x="1438182" y="696073"/>
                </a:cubicBezTo>
                <a:cubicBezTo>
                  <a:pt x="1555071" y="670920"/>
                  <a:pt x="1584664" y="46524"/>
                  <a:pt x="1855433" y="3615"/>
                </a:cubicBezTo>
                <a:cubicBezTo>
                  <a:pt x="2126202" y="-39294"/>
                  <a:pt x="2757996" y="311374"/>
                  <a:pt x="3062796" y="438621"/>
                </a:cubicBezTo>
                <a:cubicBezTo>
                  <a:pt x="3367596" y="565868"/>
                  <a:pt x="3525914" y="666481"/>
                  <a:pt x="3684233" y="767095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9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AF47-FF62-45E7-9F94-B455414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2" y="335188"/>
            <a:ext cx="8295139" cy="70137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Disk Evolution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C7FE-1532-4495-8476-875B0272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12" y="1036564"/>
            <a:ext cx="8695189" cy="531978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1D disk evolution code in Fortran</a:t>
            </a:r>
          </a:p>
          <a:p>
            <a:pPr lvl="1"/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Includes particle transport (Desch et al. 2017,2018 in review) </a:t>
            </a:r>
          </a:p>
          <a:p>
            <a:pPr lvl="1"/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Passive temperature profile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Gap</a:t>
            </a:r>
          </a:p>
          <a:p>
            <a:pPr lvl="1"/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Opens when planet reaches pebble isolation mass (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Lambrechts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et al. 2014, Ormel et al. 2017)</a:t>
            </a:r>
          </a:p>
          <a:p>
            <a:pPr lvl="2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 Dwarf: 30 Earth masses at 3 AU</a:t>
            </a:r>
          </a:p>
          <a:p>
            <a:pPr lvl="2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Dwarf: 1 Earth Mass at 0.3 AU</a:t>
            </a:r>
          </a:p>
          <a:p>
            <a:pPr lvl="1"/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Planet does not migrate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Ran disk evolution for two million years to see how particles diffuse and drift across gap and compared timescales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9040-4661-451D-B4E1-12AC37EE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5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7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AF47-FF62-45E7-9F94-B455414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2" y="335188"/>
            <a:ext cx="8295139" cy="70137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C7FE-1532-4495-8476-875B0272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12" y="1036563"/>
            <a:ext cx="8695189" cy="958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t=0Myr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(0.5cm radius, “red” particles are interior to gap, “blue” are exterior)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9040-4661-451D-B4E1-12AC37EE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6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EADE1-CAF7-4B1B-90D3-E544B65D00AC}"/>
              </a:ext>
            </a:extLst>
          </p:cNvPr>
          <p:cNvSpPr txBox="1"/>
          <p:nvPr/>
        </p:nvSpPr>
        <p:spPr>
          <a:xfrm>
            <a:off x="1147761" y="1995415"/>
            <a:ext cx="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 Dwarf disk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4D2E8-EA44-43B4-9504-49747B9F2367}"/>
              </a:ext>
            </a:extLst>
          </p:cNvPr>
          <p:cNvSpPr txBox="1"/>
          <p:nvPr/>
        </p:nvSpPr>
        <p:spPr>
          <a:xfrm>
            <a:off x="5581649" y="1995415"/>
            <a:ext cx="235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Dwarf disk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A8AD75-145A-4226-A337-98C715AA4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41667" r="32084"/>
          <a:stretch/>
        </p:blipFill>
        <p:spPr>
          <a:xfrm>
            <a:off x="4810123" y="2597150"/>
            <a:ext cx="3895725" cy="2800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52B9E4-C7A7-4C75-A2DE-26F3743C5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2672" r="31562" b="8995"/>
          <a:stretch/>
        </p:blipFill>
        <p:spPr>
          <a:xfrm>
            <a:off x="257173" y="2597150"/>
            <a:ext cx="3971925" cy="2800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7F0612-8E67-4AAE-8CC4-CDFCC482A715}"/>
              </a:ext>
            </a:extLst>
          </p:cNvPr>
          <p:cNvSpPr txBox="1"/>
          <p:nvPr/>
        </p:nvSpPr>
        <p:spPr>
          <a:xfrm rot="16200000">
            <a:off x="-235222" y="3622089"/>
            <a:ext cx="12891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Concentration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1B5DA9-446F-4EB8-B01E-C1ABE1735275}"/>
              </a:ext>
            </a:extLst>
          </p:cNvPr>
          <p:cNvSpPr txBox="1"/>
          <p:nvPr/>
        </p:nvSpPr>
        <p:spPr>
          <a:xfrm rot="16200000">
            <a:off x="4319458" y="3684233"/>
            <a:ext cx="12891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Concentration</a:t>
            </a:r>
          </a:p>
        </p:txBody>
      </p:sp>
    </p:spTree>
    <p:extLst>
      <p:ext uri="{BB962C8B-B14F-4D97-AF65-F5344CB8AC3E}">
        <p14:creationId xmlns:p14="http://schemas.microsoft.com/office/powerpoint/2010/main" val="324092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AF47-FF62-45E7-9F94-B455414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2" y="335188"/>
            <a:ext cx="8295139" cy="70137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C7FE-1532-4495-8476-875B0272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12" y="1036564"/>
            <a:ext cx="8695189" cy="60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t=0.1Myr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9040-4661-451D-B4E1-12AC37EE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7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EADE1-CAF7-4B1B-90D3-E544B65D00AC}"/>
              </a:ext>
            </a:extLst>
          </p:cNvPr>
          <p:cNvSpPr txBox="1"/>
          <p:nvPr/>
        </p:nvSpPr>
        <p:spPr>
          <a:xfrm>
            <a:off x="1125087" y="1971675"/>
            <a:ext cx="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 Dwarf disk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4D2E8-EA44-43B4-9504-49747B9F2367}"/>
              </a:ext>
            </a:extLst>
          </p:cNvPr>
          <p:cNvSpPr txBox="1"/>
          <p:nvPr/>
        </p:nvSpPr>
        <p:spPr>
          <a:xfrm>
            <a:off x="5654224" y="1971675"/>
            <a:ext cx="235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Dwarf disk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F66AA7-9069-4AAD-8810-26E3F7AE5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5318" r="31250" b="8334"/>
          <a:stretch/>
        </p:blipFill>
        <p:spPr>
          <a:xfrm>
            <a:off x="4830312" y="2494895"/>
            <a:ext cx="4000500" cy="270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16FE5-0D1B-433D-B49B-EE5407A23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37103" r="31667" b="6547"/>
          <a:stretch/>
        </p:blipFill>
        <p:spPr>
          <a:xfrm>
            <a:off x="253549" y="2494895"/>
            <a:ext cx="3933825" cy="2705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847E4-8F30-45CE-BDDC-C1D202A78443}"/>
                  </a:ext>
                </a:extLst>
              </p:cNvPr>
              <p:cNvSpPr txBox="1"/>
              <p:nvPr/>
            </p:nvSpPr>
            <p:spPr>
              <a:xfrm>
                <a:off x="956664" y="5383891"/>
                <a:ext cx="2527594" cy="678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𝑑𝑟𝑖𝑓𝑡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=1.364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847E4-8F30-45CE-BDDC-C1D202A78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64" y="5383891"/>
                <a:ext cx="2527594" cy="678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3DA5F3-ED2C-431B-9679-09E848EB371E}"/>
                  </a:ext>
                </a:extLst>
              </p:cNvPr>
              <p:cNvSpPr txBox="1"/>
              <p:nvPr/>
            </p:nvSpPr>
            <p:spPr>
              <a:xfrm>
                <a:off x="5566764" y="5383891"/>
                <a:ext cx="2527594" cy="678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𝑑𝑟𝑖𝑓𝑡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3DA5F3-ED2C-431B-9679-09E848EB3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764" y="5383891"/>
                <a:ext cx="2527594" cy="6786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A80C48D-5316-4390-990C-11FBAEA05BC2}"/>
              </a:ext>
            </a:extLst>
          </p:cNvPr>
          <p:cNvSpPr txBox="1"/>
          <p:nvPr/>
        </p:nvSpPr>
        <p:spPr>
          <a:xfrm rot="16200000">
            <a:off x="-221090" y="3651386"/>
            <a:ext cx="12891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Concentration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88D6A-6800-4D2B-8D2C-B802727D60C8}"/>
              </a:ext>
            </a:extLst>
          </p:cNvPr>
          <p:cNvSpPr txBox="1"/>
          <p:nvPr/>
        </p:nvSpPr>
        <p:spPr>
          <a:xfrm rot="16200000">
            <a:off x="4339647" y="3693556"/>
            <a:ext cx="12891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Concentration</a:t>
            </a:r>
          </a:p>
        </p:txBody>
      </p:sp>
    </p:spTree>
    <p:extLst>
      <p:ext uri="{BB962C8B-B14F-4D97-AF65-F5344CB8AC3E}">
        <p14:creationId xmlns:p14="http://schemas.microsoft.com/office/powerpoint/2010/main" val="120728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AF47-FF62-45E7-9F94-B455414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2" y="335188"/>
            <a:ext cx="8295139" cy="70137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C7FE-1532-4495-8476-875B0272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12" y="1379464"/>
            <a:ext cx="8695189" cy="35798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wanted to test efficiency of particle trapping in G Dwarf and M Dwarf disks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found that G Dwarf disks are more effective at trapping particles than M Dwarf disks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Particles in M Dwarf disks likely diffuse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9040-4661-451D-B4E1-12AC37EE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8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3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AF47-FF62-45E7-9F94-B455414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2" y="335188"/>
            <a:ext cx="8295139" cy="70137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C7FE-1532-4495-8476-875B0272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12" y="1379464"/>
            <a:ext cx="8695189" cy="35798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Dr. Steven Desch, Space Grant mentor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Anusha Kalyaan, SESE graduate student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Desiree Crawl, senior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19040-4661-451D-B4E1-12AC37EE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D838-F718-456D-B8C1-BD85C50FEB91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9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6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5676</TotalTime>
  <Words>494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Bell MT</vt:lpstr>
      <vt:lpstr>Calibri</vt:lpstr>
      <vt:lpstr>Calibri Light</vt:lpstr>
      <vt:lpstr>Cambria Math</vt:lpstr>
      <vt:lpstr>Office Theme</vt:lpstr>
      <vt:lpstr>Particle Trapping in M Dwarf Disks </vt:lpstr>
      <vt:lpstr>Observation of Gaps in Disks</vt:lpstr>
      <vt:lpstr>Volatile Content of Terrestrial Planets</vt:lpstr>
      <vt:lpstr>Particle Trapping</vt:lpstr>
      <vt:lpstr>Disk Evolution Code</vt:lpstr>
      <vt:lpstr>Results</vt:lpstr>
      <vt:lpstr>Results</vt:lpstr>
      <vt:lpstr>Conclusions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Efficiency of Particle Traps  in M Dwarf Disks </dc:title>
  <dc:creator>Kevin White</dc:creator>
  <cp:lastModifiedBy>Kevin White</cp:lastModifiedBy>
  <cp:revision>298</cp:revision>
  <dcterms:created xsi:type="dcterms:W3CDTF">2018-01-04T00:39:43Z</dcterms:created>
  <dcterms:modified xsi:type="dcterms:W3CDTF">2018-03-28T06:03:50Z</dcterms:modified>
</cp:coreProperties>
</file>